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85" r:id="rId5"/>
    <p:sldId id="287" r:id="rId6"/>
    <p:sldId id="260" r:id="rId7"/>
    <p:sldId id="269" r:id="rId8"/>
    <p:sldId id="270" r:id="rId9"/>
    <p:sldId id="271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3" autoAdjust="0"/>
    <p:restoredTop sz="83662" autoAdjust="0"/>
  </p:normalViewPr>
  <p:slideViewPr>
    <p:cSldViewPr snapToGrid="0" showGuides="1">
      <p:cViewPr>
        <p:scale>
          <a:sx n="64" d="100"/>
          <a:sy n="64" d="100"/>
        </p:scale>
        <p:origin x="-620" y="-144"/>
      </p:cViewPr>
      <p:guideLst>
        <p:guide orient="horz" pos="2160"/>
        <p:guide orient="horz" pos="139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FD94-6C15-41EE-87A4-A87971440379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BD52F-95FF-43A3-B975-909E50C13C9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23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7137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183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202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smtClean="0"/>
              <a:t>Trainers </a:t>
            </a:r>
            <a:r>
              <a:rPr lang="de-DE" i="0" dirty="0" err="1" smtClean="0"/>
              <a:t>can</a:t>
            </a:r>
            <a:r>
              <a:rPr lang="de-DE" i="0" dirty="0" smtClean="0"/>
              <a:t> also </a:t>
            </a:r>
            <a:r>
              <a:rPr lang="de-DE" i="0" dirty="0" err="1" smtClean="0"/>
              <a:t>organise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this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as</a:t>
            </a:r>
            <a:r>
              <a:rPr lang="de-DE" i="0" baseline="0" dirty="0" smtClean="0"/>
              <a:t> a </a:t>
            </a:r>
            <a:r>
              <a:rPr lang="de-DE" i="0" baseline="0" dirty="0" err="1" smtClean="0"/>
              <a:t>short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question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round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where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participants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propose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methods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first</a:t>
            </a:r>
            <a:r>
              <a:rPr lang="de-DE" i="0" baseline="0" dirty="0" smtClean="0"/>
              <a:t>.</a:t>
            </a:r>
            <a:endParaRPr lang="de-DE" i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93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3507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err="1" smtClean="0"/>
              <a:t>There</a:t>
            </a:r>
            <a:r>
              <a:rPr lang="de-DE" i="0" dirty="0" smtClean="0"/>
              <a:t> </a:t>
            </a:r>
            <a:r>
              <a:rPr lang="de-DE" i="0" dirty="0" err="1" smtClean="0"/>
              <a:t>are</a:t>
            </a:r>
            <a:r>
              <a:rPr lang="de-DE" i="0" dirty="0" smtClean="0"/>
              <a:t> a </a:t>
            </a:r>
            <a:r>
              <a:rPr lang="de-DE" i="0" dirty="0" err="1" smtClean="0"/>
              <a:t>number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of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learning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styles</a:t>
            </a:r>
            <a:r>
              <a:rPr lang="de-DE" i="0" baseline="0" dirty="0" smtClean="0"/>
              <a:t>: </a:t>
            </a:r>
            <a:r>
              <a:rPr lang="de-DE" i="0" baseline="0" dirty="0" err="1" smtClean="0"/>
              <a:t>the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most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common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is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use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of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text</a:t>
            </a:r>
            <a:r>
              <a:rPr lang="de-DE" i="0" baseline="0" dirty="0" smtClean="0"/>
              <a:t> – </a:t>
            </a:r>
            <a:r>
              <a:rPr lang="de-DE" i="0" baseline="0" dirty="0" err="1" smtClean="0"/>
              <a:t>usually</a:t>
            </a:r>
            <a:r>
              <a:rPr lang="de-DE" i="0" baseline="0" dirty="0" smtClean="0"/>
              <a:t> in a </a:t>
            </a:r>
            <a:r>
              <a:rPr lang="de-DE" i="0" baseline="0" dirty="0" err="1" smtClean="0"/>
              <a:t>Powerpoint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presentation</a:t>
            </a:r>
            <a:r>
              <a:rPr lang="de-DE" i="0" baseline="0" dirty="0" smtClean="0"/>
              <a:t>; </a:t>
            </a:r>
            <a:r>
              <a:rPr lang="de-DE" i="0" baseline="0" dirty="0" err="1" smtClean="0"/>
              <a:t>You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can</a:t>
            </a:r>
            <a:r>
              <a:rPr lang="de-DE" i="0" baseline="0" dirty="0" smtClean="0"/>
              <a:t> also </a:t>
            </a:r>
            <a:r>
              <a:rPr lang="de-DE" i="0" baseline="0" dirty="0" err="1" smtClean="0"/>
              <a:t>use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pictures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or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videos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to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draw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participants</a:t>
            </a:r>
            <a:r>
              <a:rPr lang="de-DE" i="0" baseline="0" dirty="0" smtClean="0"/>
              <a:t>‘ </a:t>
            </a:r>
            <a:r>
              <a:rPr lang="de-DE" i="0" baseline="0" dirty="0" err="1" smtClean="0"/>
              <a:t>attention</a:t>
            </a:r>
            <a:r>
              <a:rPr lang="de-DE" i="0" baseline="0" dirty="0" smtClean="0"/>
              <a:t>. </a:t>
            </a:r>
            <a:r>
              <a:rPr lang="de-DE" i="0" baseline="0" dirty="0" err="1" smtClean="0"/>
              <a:t>For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example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you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can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show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pictures</a:t>
            </a:r>
            <a:r>
              <a:rPr lang="de-DE" i="0" baseline="0" dirty="0" smtClean="0"/>
              <a:t>/</a:t>
            </a:r>
            <a:r>
              <a:rPr lang="de-DE" i="0" baseline="0" dirty="0" err="1" smtClean="0"/>
              <a:t>videos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of</a:t>
            </a:r>
            <a:r>
              <a:rPr lang="de-DE" i="0" baseline="0" dirty="0" smtClean="0"/>
              <a:t> illegal </a:t>
            </a:r>
            <a:r>
              <a:rPr lang="de-DE" i="0" baseline="0" dirty="0" err="1" smtClean="0"/>
              <a:t>logging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deforestation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ask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participants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about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cause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of</a:t>
            </a:r>
            <a:r>
              <a:rPr lang="de-DE" i="0" baseline="0" dirty="0" smtClean="0"/>
              <a:t> illegal </a:t>
            </a:r>
            <a:r>
              <a:rPr lang="de-DE" i="0" baseline="0" dirty="0" err="1" smtClean="0"/>
              <a:t>logging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deforestation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worldwide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the</a:t>
            </a:r>
            <a:r>
              <a:rPr lang="de-DE" i="0" baseline="0" dirty="0" smtClean="0"/>
              <a:t> countries </a:t>
            </a:r>
            <a:r>
              <a:rPr lang="de-DE" i="0" baseline="0" dirty="0" err="1" smtClean="0"/>
              <a:t>they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come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from</a:t>
            </a:r>
            <a:r>
              <a:rPr lang="de-DE" i="0" baseline="0" dirty="0" smtClean="0"/>
              <a:t>. </a:t>
            </a:r>
            <a:r>
              <a:rPr lang="de-DE" i="0" baseline="0" dirty="0" err="1" smtClean="0"/>
              <a:t>Recordings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listening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to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news</a:t>
            </a:r>
            <a:r>
              <a:rPr lang="de-DE" i="0" baseline="0" dirty="0" smtClean="0"/>
              <a:t>/</a:t>
            </a:r>
            <a:r>
              <a:rPr lang="de-DE" i="0" baseline="0" dirty="0" err="1" smtClean="0"/>
              <a:t>conversation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can</a:t>
            </a:r>
            <a:r>
              <a:rPr lang="de-DE" i="0" baseline="0" dirty="0" smtClean="0"/>
              <a:t> also </a:t>
            </a:r>
            <a:r>
              <a:rPr lang="de-DE" i="0" baseline="0" dirty="0" err="1" smtClean="0"/>
              <a:t>be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used</a:t>
            </a:r>
            <a:r>
              <a:rPr lang="de-DE" i="0" baseline="0" dirty="0" smtClean="0"/>
              <a:t> in </a:t>
            </a:r>
            <a:r>
              <a:rPr lang="de-DE" i="0" baseline="0" dirty="0" err="1" smtClean="0"/>
              <a:t>training</a:t>
            </a:r>
            <a:r>
              <a:rPr lang="de-DE" i="0" baseline="0" dirty="0" smtClean="0"/>
              <a:t>. In </a:t>
            </a:r>
            <a:r>
              <a:rPr lang="de-DE" i="0" baseline="0" dirty="0" err="1" smtClean="0"/>
              <a:t>addittion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group</a:t>
            </a:r>
            <a:r>
              <a:rPr lang="de-DE" i="0" baseline="0" dirty="0" smtClean="0"/>
              <a:t>/individual </a:t>
            </a:r>
            <a:r>
              <a:rPr lang="de-DE" i="0" baseline="0" dirty="0" err="1" smtClean="0"/>
              <a:t>activity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and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exercise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are</a:t>
            </a:r>
            <a:r>
              <a:rPr lang="de-DE" i="0" baseline="0" dirty="0" smtClean="0"/>
              <a:t> also </a:t>
            </a:r>
            <a:r>
              <a:rPr lang="de-DE" i="0" baseline="0" dirty="0" err="1" smtClean="0"/>
              <a:t>commonly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used</a:t>
            </a:r>
            <a:r>
              <a:rPr lang="de-DE" i="0" baseline="0" dirty="0" smtClean="0"/>
              <a:t> in </a:t>
            </a:r>
            <a:r>
              <a:rPr lang="de-DE" i="0" baseline="0" dirty="0" err="1" smtClean="0"/>
              <a:t>training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as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it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help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participants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consolidate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their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learning</a:t>
            </a:r>
            <a:r>
              <a:rPr lang="de-DE" i="0" baseline="0" dirty="0" smtClean="0"/>
              <a:t>. </a:t>
            </a:r>
            <a:endParaRPr lang="de-DE" i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334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วิทยากรสามารถสอบถามผู้เข้าร่วมได้ก่อนที่จะนำเสนอสไลด์ต่อไปอีก</a:t>
            </a:r>
            <a:r>
              <a:rPr lang="th-TH" baseline="0" dirty="0" smtClean="0"/>
              <a:t> </a:t>
            </a:r>
            <a:r>
              <a:rPr lang="en-US" baseline="0" dirty="0" smtClean="0"/>
              <a:t>2 </a:t>
            </a:r>
            <a:r>
              <a:rPr lang="th-TH" baseline="0" dirty="0" smtClean="0"/>
              <a:t>สไลด์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191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654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844" y="605996"/>
            <a:ext cx="9144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3844" y="1688092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54249" y="1485471"/>
            <a:ext cx="111449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29"/>
          <a:stretch/>
        </p:blipFill>
        <p:spPr>
          <a:xfrm>
            <a:off x="0" y="-1357755"/>
            <a:ext cx="12199172" cy="840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2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3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32" y="1441526"/>
            <a:ext cx="10515600" cy="537882"/>
          </a:xfrm>
        </p:spPr>
        <p:txBody>
          <a:bodyPr anchor="b">
            <a:no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332" y="213672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9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478" y="1559858"/>
            <a:ext cx="10340470" cy="40879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478" y="2285346"/>
            <a:ext cx="51816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8325" y="2284637"/>
            <a:ext cx="51816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07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53" y="1455051"/>
            <a:ext cx="10515600" cy="52915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653" y="184158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54" y="2655971"/>
            <a:ext cx="5157787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7575" y="184158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7575" y="2655971"/>
            <a:ext cx="5183188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248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1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300" y="759890"/>
            <a:ext cx="9788768" cy="1223065"/>
          </a:xfrm>
        </p:spPr>
        <p:txBody>
          <a:bodyPr anchor="b"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71" y="2084705"/>
            <a:ext cx="6172200" cy="4873625"/>
          </a:xfrm>
        </p:spPr>
        <p:txBody>
          <a:bodyPr/>
          <a:lstStyle>
            <a:lvl1pPr>
              <a:defRPr sz="3200">
                <a:latin typeface="+mn-lt"/>
                <a:cs typeface="Times New Roman" panose="02020603050405020304" pitchFamily="18" charset="0"/>
              </a:defRPr>
            </a:lvl1pPr>
            <a:lvl2pPr>
              <a:defRPr sz="2800">
                <a:latin typeface="+mn-lt"/>
                <a:cs typeface="Times New Roman" panose="02020603050405020304" pitchFamily="18" charset="0"/>
              </a:defRPr>
            </a:lvl2pPr>
            <a:lvl3pPr>
              <a:defRPr sz="2400">
                <a:latin typeface="+mn-lt"/>
                <a:cs typeface="Times New Roman" panose="02020603050405020304" pitchFamily="18" charset="0"/>
              </a:defRPr>
            </a:lvl3pPr>
            <a:lvl4pPr>
              <a:defRPr sz="2000">
                <a:latin typeface="+mn-lt"/>
                <a:cs typeface="Times New Roman" panose="02020603050405020304" pitchFamily="18" charset="0"/>
              </a:defRPr>
            </a:lvl4pPr>
            <a:lvl5pPr>
              <a:defRPr sz="2000">
                <a:latin typeface="+mn-lt"/>
                <a:cs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05/03/2015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6407" y="64914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342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348" y="11050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348" y="2220517"/>
            <a:ext cx="11505304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348" y="64914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/>
              <a:pPr/>
              <a:t>05/03/2015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5452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1821" y="1990165"/>
            <a:ext cx="117401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0" b="39228"/>
          <a:stretch/>
        </p:blipFill>
        <p:spPr>
          <a:xfrm>
            <a:off x="4519" y="-29029"/>
            <a:ext cx="12187481" cy="143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0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orests@giz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2607" y="1245477"/>
            <a:ext cx="10496341" cy="1019260"/>
          </a:xfrm>
        </p:spPr>
        <p:txBody>
          <a:bodyPr>
            <a:normAutofit/>
          </a:bodyPr>
          <a:lstStyle/>
          <a:p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สิ่งสำคัญ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โปรดอ่าน คำเตือนทางกฎหมาย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US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0717" y="2222938"/>
            <a:ext cx="11971282" cy="4475574"/>
          </a:xfrm>
        </p:spPr>
        <p:txBody>
          <a:bodyPr>
            <a:normAutofit/>
          </a:bodyPr>
          <a:lstStyle/>
          <a:p>
            <a:r>
              <a:rPr lang="th-TH" sz="2000" dirty="0" smtClean="0">
                <a:cs typeface="TH SarabunPSK" pitchFamily="34" charset="-34"/>
              </a:rPr>
              <a:t>สื่อวัสดุสำหรับการฝึกอบรมนี้ได้รับการพัฒนาโดยโครงการความริเริ่มด้านการสนับสนุนป่าไม้</a:t>
            </a:r>
            <a:r>
              <a:rPr lang="de-DE" sz="2000" dirty="0" smtClean="0">
                <a:cs typeface="TH SarabunPSK" pitchFamily="34" charset="-34"/>
              </a:rPr>
              <a:t> </a:t>
            </a:r>
            <a:r>
              <a:rPr lang="th-TH" sz="2000" dirty="0" smtClean="0">
                <a:cs typeface="TH SarabunPSK" pitchFamily="34" charset="-34"/>
              </a:rPr>
              <a:t>(</a:t>
            </a:r>
            <a:r>
              <a:rPr lang="en-US" sz="2000" dirty="0" err="1" smtClean="0">
                <a:cs typeface="TH SarabunPSK" pitchFamily="34" charset="-34"/>
              </a:rPr>
              <a:t>Proforest</a:t>
            </a:r>
            <a:r>
              <a:rPr lang="en-US" sz="2000" dirty="0" smtClean="0">
                <a:cs typeface="TH SarabunPSK" pitchFamily="34" charset="-34"/>
              </a:rPr>
              <a:t> Initiative) </a:t>
            </a:r>
            <a:r>
              <a:rPr lang="th-TH" sz="2000" dirty="0" smtClean="0">
                <a:cs typeface="TH SarabunPSK" pitchFamily="34" charset="-34"/>
              </a:rPr>
              <a:t>และดำเนินการโดย </a:t>
            </a:r>
            <a:r>
              <a:rPr lang="en-US" sz="2000" dirty="0" smtClean="0">
                <a:cs typeface="TH SarabunPSK" pitchFamily="34" charset="-34"/>
              </a:rPr>
              <a:t>GIZ </a:t>
            </a:r>
            <a:r>
              <a:rPr lang="th-TH" sz="2000" dirty="0" smtClean="0">
                <a:cs typeface="TH SarabunPSK" pitchFamily="34" charset="-34"/>
              </a:rPr>
              <a:t>โดยได้รับการสนับสนุนทางการเงินจากกระทรวงสหพันธ์เยอรมันด้านความร่วมมือทางเศรษฐกิจและการพัฒนา (</a:t>
            </a:r>
            <a:r>
              <a:rPr lang="en-US" sz="2000" dirty="0" smtClean="0">
                <a:cs typeface="TH SarabunPSK" pitchFamily="34" charset="-34"/>
              </a:rPr>
              <a:t>German Federal Ministry for Economic Cooperation and Development: BMZ)</a:t>
            </a:r>
          </a:p>
          <a:p>
            <a:r>
              <a:rPr lang="th-TH" sz="2000" dirty="0" smtClean="0">
                <a:cs typeface="TH SarabunPSK" pitchFamily="34" charset="-34"/>
              </a:rPr>
              <a:t>อนุญาตให้นำเนื้อหาทั้งหมด หรือบางส่วนในสื่อวัสดุสำหรับการฝึกอบรมนี้มาใช้เพื่อประโยชน์ที่มิใช่การค้าพาณิชย์ โดยสามารถดัดแปลงสื่อวัสดุได้ตามความต้องการของท่าน ตราบเท่าที่ไม่มีการบิดเบือน หรือแปลความหมายของสารและเนื้อหาหลักแบบผิดๆ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04952" y="4146331"/>
            <a:ext cx="8466082" cy="2561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000" dirty="0" smtClean="0">
                <a:cs typeface="TH SarabunPSK" pitchFamily="34" charset="-34"/>
              </a:rPr>
              <a:t>ข้อผิดพลาดทั้งในลักษณะข้อตกหล่น ความไม่ถูกต้อง หรือทัศนะที่แสดงไว้ในเอกสารฉบับนี้ถือเป็นความรับผิดชอบของผู้จัด โดยไม่จำเป็นต้องเป็นการนำเสนอทัศนะของ </a:t>
            </a:r>
            <a:r>
              <a:rPr lang="en-US" sz="2000" dirty="0" smtClean="0">
                <a:cs typeface="TH SarabunPSK" pitchFamily="34" charset="-34"/>
              </a:rPr>
              <a:t>BMZ </a:t>
            </a:r>
            <a:r>
              <a:rPr lang="th-TH" sz="2000" dirty="0" smtClean="0">
                <a:cs typeface="TH SarabunPSK" pitchFamily="34" charset="-34"/>
              </a:rPr>
              <a:t>หรือ </a:t>
            </a:r>
            <a:r>
              <a:rPr lang="en-US" sz="2000" dirty="0" smtClean="0">
                <a:cs typeface="TH SarabunPSK" pitchFamily="34" charset="-34"/>
              </a:rPr>
              <a:t>GIZ </a:t>
            </a:r>
            <a:r>
              <a:rPr lang="th-TH" sz="2000" dirty="0" smtClean="0">
                <a:cs typeface="TH SarabunPSK" pitchFamily="34" charset="-34"/>
              </a:rPr>
              <a:t>แต่อย่างใด</a:t>
            </a:r>
            <a:endParaRPr lang="en-US" sz="2000" dirty="0" smtClean="0">
              <a:cs typeface="TH SarabunPSK" pitchFamily="34" charset="-34"/>
            </a:endParaRPr>
          </a:p>
          <a:p>
            <a:r>
              <a:rPr lang="th-TH" sz="2000" dirty="0" smtClean="0">
                <a:cs typeface="TH SarabunPSK" pitchFamily="34" charset="-34"/>
              </a:rPr>
              <a:t>สไลด์นี้เป็นการแจ้งวัตถุประสงค์ของข้อมูล ในการฝึกอบรมสามารถลบสไลด์หน้านี้ออกได้</a:t>
            </a:r>
            <a:endParaRPr lang="en-US" sz="2000" dirty="0" smtClean="0">
              <a:cs typeface="TH SarabunPSK" pitchFamily="34" charset="-34"/>
            </a:endParaRPr>
          </a:p>
          <a:p>
            <a:r>
              <a:rPr lang="th-TH" sz="2000" dirty="0" smtClean="0">
                <a:cs typeface="TH SarabunPSK" pitchFamily="34" charset="-34"/>
              </a:rPr>
              <a:t>หากท่านตัดสินใจที่จะใช้การฝึกอบรมชุดนี้ หากเป็นไปได้ ขอความกรุณาแจ้งให้เราได้ ทราบทางอีเมล์ </a:t>
            </a:r>
            <a:r>
              <a:rPr lang="en-US" sz="2000" dirty="0" smtClean="0">
                <a:cs typeface="TH SarabunPSK" pitchFamily="34" charset="-34"/>
                <a:hlinkClick r:id="rId3"/>
              </a:rPr>
              <a:t>forests@giz.de</a:t>
            </a:r>
            <a:r>
              <a:rPr lang="en-US" sz="2000" dirty="0" smtClean="0">
                <a:cs typeface="TH SarabunPSK" pitchFamily="34" charset="-34"/>
              </a:rPr>
              <a:t> </a:t>
            </a:r>
            <a:r>
              <a:rPr lang="th-TH" sz="2000" dirty="0" smtClean="0">
                <a:cs typeface="TH SarabunPSK" pitchFamily="34" charset="-34"/>
              </a:rPr>
              <a:t>จักขอบคุณยิ่ง</a:t>
            </a:r>
            <a:r>
              <a:rPr lang="en-US" sz="2000" dirty="0" smtClean="0">
                <a:cs typeface="TH SarabunPSK" pitchFamily="34" charset="-34"/>
              </a:rPr>
              <a:t>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879" y="4808018"/>
            <a:ext cx="2981879" cy="166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4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2" y="1282889"/>
            <a:ext cx="11320493" cy="931411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คุณจะใช้วิธีการอะไรได้บ้าง?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4497" y="2206625"/>
            <a:ext cx="11335406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ประเมิ</a:t>
            </a:r>
            <a:r>
              <a:rPr lang="th-TH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น</a:t>
            </a: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เวลากับเนื้อหาคร่าว ๆ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สร้างขอบเขตุของการเนื้อหา และการอธิบาย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พัฒนาเป็นส่วน ๆ ประเด็น พร้อมแบบฝึกหัด 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กำหนดเวลาแต่ละส่วน ให้ชัดเจน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ตัวอย่าง</a:t>
            </a:r>
            <a:r>
              <a:rPr lang="en-GB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: 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5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นาที</a:t>
            </a:r>
            <a:r>
              <a:rPr lang="th-TH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วีดีโอแนะนำ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30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นาที การนำเสนอด้วยรูปและสไลด์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45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นาที งานกลุ่ม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10 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นาที ทดสอบ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0" indent="0">
              <a:lnSpc>
                <a:spcPct val="100000"/>
              </a:lnSpc>
              <a:buNone/>
            </a:pPr>
            <a:endParaRPr lang="zh-TW" altLang="en-US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29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5137" y="1364776"/>
            <a:ext cx="11816863" cy="8896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3400" cap="none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การปรับเนื้อหา/วัสดุการฝึกอบรมให้เหมาะสมกับกลุ่มเป้าหมาย</a:t>
            </a:r>
            <a:endParaRPr lang="en-GB" sz="3400" cap="none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11</a:t>
            </a:fld>
            <a:endParaRPr lang="zh-TW" altLang="en-US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06" y="2190750"/>
            <a:ext cx="7715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2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139" y="1158983"/>
            <a:ext cx="11443822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รูปแบบ/วิธีการเรียนรู้ที่ต่างกัน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12</a:t>
            </a:fld>
            <a:endParaRPr lang="zh-TW" altLang="en-US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67" y="2178654"/>
            <a:ext cx="6856259" cy="46793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17470" y="3930945"/>
            <a:ext cx="3604447" cy="52322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ใช้การบันทึก และการฟัง</a:t>
            </a:r>
            <a:endParaRPr lang="en-GB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6294" y="6315242"/>
            <a:ext cx="2528433" cy="52322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ใช้กิจกรรม</a:t>
            </a:r>
            <a:endParaRPr lang="en-GB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833" y="6299476"/>
            <a:ext cx="2528433" cy="52322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ใช้ข้อความ</a:t>
            </a:r>
            <a:endParaRPr lang="en-GB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5067" y="3946711"/>
            <a:ext cx="2528433" cy="52322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ใช้รูปภาพ และวีดีทัศน์</a:t>
            </a:r>
            <a:endParaRPr lang="en-GB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006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68" y="1171709"/>
            <a:ext cx="11656413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กลุ่มเป้าหมายมีความแตกต่างในบุคลิกในด้านอื่นๆ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969" y="2206625"/>
            <a:ext cx="5382914" cy="46513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ระดับการศึกษาที่ต่างกัน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ประสบการณ์ที่ต่างกัน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ขนาดของกลุ่ม</a:t>
            </a: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ความเหมือนกันของคนในกลุ่ม</a:t>
            </a: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พื้นฐานทางวัฒนธรรมที่ต่างกัน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2206625"/>
            <a:ext cx="64008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246" y="1255594"/>
            <a:ext cx="8229600" cy="923528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การประยุกต์ ปรับเปลี่ยนให้เหมาะสม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34" y="2048964"/>
            <a:ext cx="7583450" cy="4809036"/>
          </a:xfrm>
        </p:spPr>
        <p:txBody>
          <a:bodyPr>
            <a:noAutofit/>
          </a:bodyPr>
          <a:lstStyle/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ประเมินเนื้อหา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ประเมินวิธีการว่าครอบคลุม ทุกแนวการเรียนรู้ </a:t>
            </a:r>
            <a:r>
              <a:rPr lang="en-GB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(</a:t>
            </a:r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การใช้ประสาทสัมผัส การมองเห็น การได้ยิน การเขียน การอ่าน และผสมผสานสุนทรีศาสตร์ (</a:t>
            </a:r>
            <a:r>
              <a:rPr lang="en-GB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kinaesthetic</a:t>
            </a:r>
            <a:r>
              <a:rPr lang="en-GB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) </a:t>
            </a: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ประเมินว่าสามารถเข้าถึงกลุ่มผู้ฟังได้ไหม</a:t>
            </a: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ปรับเปลี่ยนให้เหมาะสม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แปลถ้าจำเป็น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เพิ่มเนื้อหาถ้าคิดว่าจำเป็น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จำไว้ ว่ามีเยอะไม่ใช่ดีเสมอไป</a:t>
            </a:r>
            <a:endParaRPr lang="en-GB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14</a:t>
            </a:fld>
            <a:endParaRPr lang="zh-TW" altLang="en-US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855" y="2219325"/>
            <a:ext cx="30765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451" y="650849"/>
            <a:ext cx="11592692" cy="1362075"/>
          </a:xfrm>
        </p:spPr>
        <p:txBody>
          <a:bodyPr/>
          <a:lstStyle/>
          <a:p>
            <a:r>
              <a:rPr lang="th-TH" sz="4000" cap="none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ระหว่างการฝึกอบรม - การนำเสนอ</a:t>
            </a:r>
            <a:endParaRPr lang="en-GB" sz="4000" cap="none" dirty="0">
              <a:solidFill>
                <a:schemeClr val="accent1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96" y="2218657"/>
            <a:ext cx="8476713" cy="465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864" y="2466962"/>
            <a:ext cx="8229600" cy="1143000"/>
          </a:xfrm>
        </p:spPr>
        <p:txBody>
          <a:bodyPr>
            <a:noAutofit/>
          </a:bodyPr>
          <a:lstStyle/>
          <a:p>
            <a:r>
              <a:rPr lang="th-TH" sz="5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อะไรที่ควรและไม่ควรทำตอนนำเสนอ</a:t>
            </a:r>
            <a:r>
              <a:rPr lang="de-DE" sz="5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?</a:t>
            </a:r>
            <a:endParaRPr lang="en-GB" sz="5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059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138" y="1192578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สิ่งที่ควรทำ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966" y="2206626"/>
            <a:ext cx="8155218" cy="402075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ยิ้ม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พูดให้ชัด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ความคุมเวลาให้เหมาะตามตาราง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มีสายตาในการสร้างสัมพันธ์ หรือดึงดูดความสนใจ (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Eye Contact)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ปฏิสัมพันธ์กับผู้ฟัง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มีโครงสร้างในหัว ว่าจะไปทิศทางไดทุกครั้ง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ใช้เครื่องมือสื่อสาร</a:t>
            </a:r>
            <a:endParaRPr lang="es-HN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549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692" y="1351127"/>
            <a:ext cx="8229600" cy="840279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สิ่งที่ไม่ควรทำ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731" y="2149474"/>
            <a:ext cx="11098924" cy="4456277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ไม่ควรพูดเร็ว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ไม่ควรบ่นไปเรื่อย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ไม่ควรจ้องอ่านเนื้อหาที่เตรียมมามากเกินไป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ไม่ควรข้ามเนื้อหาแบบกระโดดไปมา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ไม่ควรแสดงพฤติกรรมที่เสียมารยาท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ไม่ควรยืนบังสไลด์ หรือหน้ากระดาน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ไม่ควรซ่อนเนื้อหา</a:t>
            </a:r>
            <a:endParaRPr lang="es-HN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16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7" y="1105013"/>
            <a:ext cx="11707626" cy="1325563"/>
          </a:xfrm>
        </p:spPr>
        <p:txBody>
          <a:bodyPr>
            <a:noAutofit/>
          </a:bodyPr>
          <a:lstStyle/>
          <a:p>
            <a:r>
              <a:rPr lang="th-TH" sz="38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ลักษณะการนำเสนอโดยใช้พาวเวอร์พ้อยท์ </a:t>
            </a:r>
            <a:r>
              <a:rPr lang="th-TH" sz="34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4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PowerPoint)</a:t>
            </a:r>
            <a:endParaRPr lang="en-GB" sz="34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731" y="2206625"/>
            <a:ext cx="11703269" cy="45259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อย่าใส่เนื้อหาเยอะไป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ทำให้ลักษณะตัวอักษร (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Font)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สอดคล้องกัน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อย่าใช้ตัวอักษรพิมพ์ใหญ่ (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Capital Letter)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ขนาดของ ลักษณะตัวอักษร (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Font)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ประมาณ 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22 </a:t>
            </a: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ขึ้นไป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อย่าใช้สีที่อาจจะมองไม่เห็น อย่าใช้สีพาสเทล (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Pastel)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0" indent="0">
              <a:buNone/>
            </a:pPr>
            <a:endParaRPr lang="en-GB" sz="3200" dirty="0">
              <a:latin typeface="TH SarabunPSK" pitchFamily="34" charset="-34"/>
              <a:cs typeface="TH SarabunPSK" pitchFamily="34" charset="-34"/>
            </a:endParaRPr>
          </a:p>
          <a:p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082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463700"/>
            <a:ext cx="9144000" cy="1655762"/>
          </a:xfrm>
        </p:spPr>
        <p:txBody>
          <a:bodyPr>
            <a:normAutofit/>
          </a:bodyPr>
          <a:lstStyle/>
          <a:p>
            <a:r>
              <a:rPr lang="th-TH" altLang="zh-TW" sz="2800" dirty="0" smtClean="0">
                <a:latin typeface="TH SarabunPSK" pitchFamily="34" charset="-34"/>
                <a:cs typeface="TH SarabunPSK" pitchFamily="34" charset="-34"/>
              </a:rPr>
              <a:t>ทักษะการฝึกอบรมและการนำเสนอ</a:t>
            </a:r>
            <a:endParaRPr lang="zh-TW" alt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</a:t>
            </a:fld>
            <a:endParaRPr lang="zh-TW" alt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1463700"/>
            <a:ext cx="11125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18664" y="222250"/>
            <a:ext cx="11105604" cy="1241425"/>
          </a:xfrm>
        </p:spPr>
        <p:txBody>
          <a:bodyPr>
            <a:noAutofit/>
          </a:bodyPr>
          <a:lstStyle/>
          <a:p>
            <a: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การฝึกอบรมวิทยากรผู้ฝึกอบรมในส่วนของ</a:t>
            </a:r>
            <a:b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กฎหมายควบคุมการค้าไม้ของสหภาพยุโรป </a:t>
            </a:r>
            <a:r>
              <a:rPr lang="de-DE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de-DE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rgbClr val="006600"/>
                </a:solidFill>
                <a:cs typeface="TH SarabunPSK" pitchFamily="34" charset="-34"/>
              </a:rPr>
              <a:t>(</a:t>
            </a:r>
            <a:r>
              <a:rPr lang="en-GB" sz="2800" dirty="0" smtClean="0">
                <a:solidFill>
                  <a:srgbClr val="006600"/>
                </a:solidFill>
                <a:cs typeface="TH SarabunPSK" pitchFamily="34" charset="-34"/>
              </a:rPr>
              <a:t>EU Timber Regulation</a:t>
            </a:r>
            <a:r>
              <a:rPr lang="th-TH" sz="2800" dirty="0" smtClean="0">
                <a:solidFill>
                  <a:srgbClr val="006600"/>
                </a:solidFill>
                <a:cs typeface="TH SarabunPSK" pitchFamily="34" charset="-34"/>
              </a:rPr>
              <a:t>)</a:t>
            </a:r>
            <a:endParaRPr lang="zh-TW" altLang="en-US" sz="28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8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653" y="681134"/>
            <a:ext cx="7772400" cy="1362075"/>
          </a:xfrm>
        </p:spPr>
        <p:txBody>
          <a:bodyPr/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หลังจากการฝึกอบรม</a:t>
            </a:r>
            <a:r>
              <a:rPr lang="en-GB" sz="4000" cap="none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– </a:t>
            </a:r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4000" cap="none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สรุป</a:t>
            </a:r>
            <a:endParaRPr lang="en-GB" sz="4000" cap="none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20</a:t>
            </a:fld>
            <a:endParaRPr lang="zh-TW" alt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53" y="2206625"/>
            <a:ext cx="8181349" cy="465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4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8" y="1105469"/>
            <a:ext cx="10515600" cy="1198979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หลังจากการฝึกอบรม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348" y="2220517"/>
            <a:ext cx="11505304" cy="4069924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มีการประเมินผลกับผู้เข้าร่วมการฝึกอบรม (เอกสาร หรือ ถามปากเปล่า)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มีการตรวจสอบว่าผู้เข้าร่วมมีความเข้าใจในเนื้อหา ทั้งจากคำถาม และทดสอบ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มีการสรุปประเมินผล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/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เนื้อหา หรือ แบบฝึกหัด ชิ้นไหน เหมาะสม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/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มีส่วนไหนต้องปรับปรุง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ปรับเปลี่ยนเนื้อหาให้เหมาะสมสำหรับครั้งต่อไป</a:t>
            </a:r>
            <a:endParaRPr lang="es-HN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952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347" y="1337481"/>
            <a:ext cx="8229600" cy="763637"/>
          </a:xfrm>
        </p:spPr>
        <p:txBody>
          <a:bodyPr>
            <a:no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แบบฝึกหัด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07" y="2115402"/>
            <a:ext cx="11531484" cy="5201025"/>
          </a:xfrm>
        </p:spPr>
        <p:txBody>
          <a:bodyPr>
            <a:normAutofit/>
          </a:bodyPr>
          <a:lstStyle/>
          <a:p>
            <a:r>
              <a:rPr lang="th-TH" sz="21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ให้ผู้เข้าร่วมเตรียมตัวการนำเสนอสั้นๆ ในหัวข้อต่อไปนี้ </a:t>
            </a:r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กฎหมายควบคุมการค้าไม้ของสหภาพยุโรป </a:t>
            </a:r>
            <a:r>
              <a:rPr lang="th-TH" sz="21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(</a:t>
            </a:r>
            <a:r>
              <a:rPr lang="en-GB" sz="2100" dirty="0" smtClean="0">
                <a:latin typeface="TH SarabunPSK" pitchFamily="34" charset="-34"/>
                <a:cs typeface="TH SarabunPSK" pitchFamily="34" charset="-34"/>
              </a:rPr>
              <a:t>EU TR</a:t>
            </a:r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) ห่วงโซ่อุปทานของไม้ และห่วงโซ่ของการควบคุมดูแล (</a:t>
            </a:r>
            <a:r>
              <a:rPr lang="en-US" sz="2100" dirty="0" err="1" smtClean="0">
                <a:latin typeface="TH SarabunPSK" pitchFamily="34" charset="-34"/>
                <a:cs typeface="TH SarabunPSK" pitchFamily="34" charset="-34"/>
              </a:rPr>
              <a:t>CoC</a:t>
            </a:r>
            <a:r>
              <a:rPr lang="en-US" sz="2100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GB" sz="2100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2100" b="1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วันที่</a:t>
            </a:r>
            <a:r>
              <a:rPr lang="es-HN" sz="2100" b="1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</a:t>
            </a:r>
            <a:r>
              <a:rPr lang="es-HN" sz="2100" b="1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2</a:t>
            </a:r>
            <a:r>
              <a:rPr lang="es-HN" sz="2100" b="1" dirty="0">
                <a:latin typeface="TH SarabunPSK" pitchFamily="34" charset="-34"/>
                <a:cs typeface="TH SarabunPSK" pitchFamily="34" charset="-34"/>
              </a:rPr>
              <a:t>: </a:t>
            </a:r>
            <a:endParaRPr lang="en-GB" sz="2100" b="1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ขอบข่ายของผลิตภัณฑ์ ขอบเขตพื้นที่ ข้อกำหนด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องค์กรตรวจติดตาม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หน่วยงานที่มีอำนาจเต็ม และบทลงโทษ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บทบาทของการรับรอง และการตรวจพิสูจน์ความถูกต้องทางการกฎหมาย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2100" b="1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วันที่ </a:t>
            </a:r>
            <a:r>
              <a:rPr lang="en-US" sz="2100" b="1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3</a:t>
            </a:r>
            <a:r>
              <a:rPr lang="es-HN" sz="21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lang="en-GB" sz="2100" b="1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องค์ประกอยของแหล่งไม้ ที่นำมาใช้ในห่วงโซ่อุปทาน (</a:t>
            </a:r>
            <a:r>
              <a:rPr lang="en-US" sz="2100" dirty="0" smtClean="0">
                <a:latin typeface="TH SarabunPSK" pitchFamily="34" charset="-34"/>
                <a:cs typeface="TH SarabunPSK" pitchFamily="34" charset="-34"/>
              </a:rPr>
              <a:t>S</a:t>
            </a:r>
            <a:r>
              <a:rPr lang="en-GB" sz="2100" dirty="0" err="1" smtClean="0">
                <a:latin typeface="TH SarabunPSK" pitchFamily="34" charset="-34"/>
                <a:cs typeface="TH SarabunPSK" pitchFamily="34" charset="-34"/>
              </a:rPr>
              <a:t>upply</a:t>
            </a:r>
            <a:r>
              <a:rPr lang="en-GB" sz="2100" dirty="0" smtClean="0">
                <a:latin typeface="TH SarabunPSK" pitchFamily="34" charset="-34"/>
                <a:cs typeface="TH SarabunPSK" pitchFamily="34" charset="-34"/>
              </a:rPr>
              <a:t> Chain)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องค์ประกอบการตรวจทานย้อนกลับของห่วงโซ่อุปทานไม้ และประเภทของการตรวจพิสูจน์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ห่วงโซ่ของการควบคุมดูแล (</a:t>
            </a:r>
            <a:r>
              <a:rPr lang="en-GB" sz="2100" dirty="0" err="1" smtClean="0">
                <a:latin typeface="TH SarabunPSK" pitchFamily="34" charset="-34"/>
                <a:cs typeface="TH SarabunPSK" pitchFamily="34" charset="-34"/>
              </a:rPr>
              <a:t>CoC</a:t>
            </a:r>
            <a:r>
              <a:rPr lang="en-GB" sz="2100" dirty="0">
                <a:latin typeface="TH SarabunPSK" pitchFamily="34" charset="-34"/>
                <a:cs typeface="TH SarabunPSK" pitchFamily="34" charset="-34"/>
              </a:rPr>
              <a:t>) </a:t>
            </a:r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และองค์ประกอบสองอย่างที่ทำให้เกิดห่วงโซ่การควบคุมดูแล (</a:t>
            </a:r>
            <a:r>
              <a:rPr lang="en-GB" sz="2100" dirty="0" err="1" smtClean="0">
                <a:latin typeface="TH SarabunPSK" pitchFamily="34" charset="-34"/>
                <a:cs typeface="TH SarabunPSK" pitchFamily="34" charset="-34"/>
              </a:rPr>
              <a:t>CoC</a:t>
            </a:r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) แบบเต็มรูปแบบคืออะไร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pPr lvl="1"/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ระเบียบวิธีของห่วงโซ่ของการควบคุมดูแล (</a:t>
            </a:r>
            <a:r>
              <a:rPr lang="en-GB" sz="2100" dirty="0" err="1" smtClean="0">
                <a:latin typeface="TH SarabunPSK" pitchFamily="34" charset="-34"/>
                <a:cs typeface="TH SarabunPSK" pitchFamily="34" charset="-34"/>
              </a:rPr>
              <a:t>CoC</a:t>
            </a:r>
            <a:r>
              <a:rPr lang="th-TH" sz="2100" dirty="0" smtClean="0">
                <a:latin typeface="TH SarabunPSK" pitchFamily="34" charset="-34"/>
                <a:cs typeface="TH SarabunPSK" pitchFamily="34" charset="-34"/>
              </a:rPr>
              <a:t>)</a:t>
            </a:r>
            <a:r>
              <a:rPr lang="en-GB" sz="21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en-GB" sz="2100" dirty="0">
              <a:latin typeface="TH SarabunPSK" pitchFamily="34" charset="-34"/>
              <a:cs typeface="TH SarabunPSK" pitchFamily="34" charset="-34"/>
            </a:endParaRPr>
          </a:p>
          <a:p>
            <a:endParaRPr lang="en-GB" sz="21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239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" y="180221"/>
            <a:ext cx="12191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4395" y="1919676"/>
            <a:ext cx="11360429" cy="3109525"/>
          </a:xfrm>
        </p:spPr>
        <p:txBody>
          <a:bodyPr>
            <a:no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ข้อผิดพลาดทั้งในลักษณะข้อตกหล่น ความไม่ถูกต้อง หรือทัศนะที่แสดงไว้ในเอกสารฉบับนี้ถือเป็นความรับผิดชอบของผู้จัด โดยไม่จำเป็นต้องเป็นการนำเสนอทัศนะของ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BMZ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แต่อย่างใด  ทั้งนี้อนุญาตให้ผู้จัดการประชุมสามารถดัดแปลงสื่อวัสดุต้นฉบับได้ตามความเหมาะสม</a:t>
            </a:r>
          </a:p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สามารถดาวน์โหลดสื่อวัสดุได้ที่ </a:t>
            </a:r>
            <a:r>
              <a:rPr lang="en-US" dirty="0">
                <a:solidFill>
                  <a:srgbClr val="C00000"/>
                </a:solidFill>
                <a:latin typeface="TH SarabunPSK" pitchFamily="34" charset="-34"/>
                <a:cs typeface="TH SarabunPSK" pitchFamily="34" charset="-34"/>
              </a:rPr>
              <a:t>http://capacity4dev.ec.europa.eu/public-flegt/blog/new-training-material-eu-timber-regulation-and-flegt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.</a:t>
            </a:r>
            <a:endParaRPr lang="de-DE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03584" y="434609"/>
            <a:ext cx="9058427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สื่อวัสดุสำหรับการฝึกอบรมนี้ได้รับการการสนับสนุนทางการเงินจากกระทรวงสหพันธ์เยอรมันด้านความร่วมมือทางเศรษฐกิจและการพัฒนา </a:t>
            </a:r>
            <a:r>
              <a:rPr lang="th-TH" sz="2000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2000" dirty="0" smtClean="0">
                <a:latin typeface="TH SarabunPSK" pitchFamily="34" charset="-34"/>
                <a:cs typeface="TH SarabunPSK" pitchFamily="34" charset="-34"/>
              </a:rPr>
              <a:t>German Federal Ministry for Economic Cooperation and Development : BMZ)</a:t>
            </a:r>
            <a:endParaRPr lang="en-US" sz="2400" dirty="0" smtClean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89" y="339245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6885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77" y="1186543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เนื้อหา</a:t>
            </a:r>
            <a:r>
              <a:rPr lang="th-TH" sz="4000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ของ</a:t>
            </a:r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โมดูล </a:t>
            </a:r>
            <a:r>
              <a:rPr lang="th-TH" sz="36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6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Module)</a:t>
            </a:r>
            <a:endParaRPr lang="en-GB" sz="36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77" y="2206625"/>
            <a:ext cx="8229600" cy="4525963"/>
          </a:xfrm>
        </p:spPr>
        <p:txBody>
          <a:bodyPr>
            <a:normAutofit/>
          </a:bodyPr>
          <a:lstStyle/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วิธีการและรูปแบบ</a:t>
            </a:r>
            <a:endParaRPr lang="en-US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การประยุกต์ให้เข้ากับผู้ฟัง</a:t>
            </a:r>
          </a:p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การเตรียมการก่อนการฝึกอบรม</a:t>
            </a:r>
            <a:endParaRPr lang="en-US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การนำเสนอ</a:t>
            </a:r>
          </a:p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การสรุปหลังการฝึกอบรม</a:t>
            </a:r>
            <a:endParaRPr lang="en-US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914400" lvl="1" indent="-457200">
              <a:lnSpc>
                <a:spcPct val="100000"/>
              </a:lnSpc>
              <a:buAutoNum type="arabicPeriod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แบบฝึกหัด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3</a:t>
            </a:fld>
            <a:endParaRPr lang="zh-TW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119" y="2206625"/>
            <a:ext cx="3109881" cy="410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08" y="1624083"/>
            <a:ext cx="7772400" cy="480781"/>
          </a:xfrm>
        </p:spPr>
        <p:txBody>
          <a:bodyPr/>
          <a:lstStyle/>
          <a:p>
            <a:r>
              <a:rPr lang="th-TH" sz="4000" cap="none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ก่อนเริ่มฝึกอบรม</a:t>
            </a:r>
            <a:r>
              <a:rPr lang="en-GB" sz="4000" cap="none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- </a:t>
            </a:r>
            <a:r>
              <a:rPr lang="th-TH" sz="4000" cap="none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การเตรียมการ</a:t>
            </a:r>
            <a:endParaRPr lang="en-GB" sz="4000" cap="none" dirty="0">
              <a:solidFill>
                <a:schemeClr val="accent1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10308" y="6553199"/>
            <a:ext cx="1022046" cy="24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51" y="2206625"/>
            <a:ext cx="11052963" cy="465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8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2" y="1364776"/>
            <a:ext cx="9923786" cy="684740"/>
          </a:xfrm>
        </p:spPr>
        <p:txBody>
          <a:bodyPr>
            <a:no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คำถาม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61" y="2096815"/>
            <a:ext cx="11295387" cy="463577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มีคนมาร่วมการฝึกอบรมกี่คน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มีใครบ้าง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ต้องจัดห้องอย่างไร</a:t>
            </a: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ต้องใช้อะไรในห้องฝึกอบรมบ้าง</a:t>
            </a: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ต้องมีเอกสารให้หรือไม่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ใช้เวลานานเท่าไร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endParaRPr lang="en-GB" sz="32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19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139" y="1184031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ประเด็นสำคัญ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138" y="2124545"/>
            <a:ext cx="8437786" cy="43866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อาจจำเป็นต้องประเมินความต้องการฝึกอบรมก่อน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สัมภาษณ์ พูดคุย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แบบสอบถามเพื่อทดสอบความรู้ของผู้เข้าร่วมสัมมนาก่อน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มีเวลาเตรียมตัวนานพอสมควร</a:t>
            </a:r>
            <a:endParaRPr lang="en-GB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เนื้อหา</a:t>
            </a:r>
            <a:endParaRPr lang="en-GB" sz="28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ฝึกซ้อม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โลจิสติกส์</a:t>
            </a:r>
            <a:r>
              <a:rPr lang="en-GB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 (</a:t>
            </a: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สถานที่ ตารางเวลา)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th-TH" sz="28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อุปกรณ์ ต่าง ๆ</a:t>
            </a:r>
            <a:endParaRPr lang="en-GB" sz="28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แบบประเมินผล</a:t>
            </a:r>
            <a:endParaRPr lang="es-HN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endParaRPr lang="en-GB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6</a:t>
            </a:fld>
            <a:endParaRPr lang="zh-TW" altLang="en-US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276" y="2124545"/>
            <a:ext cx="2066925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4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628" y="723331"/>
            <a:ext cx="8642779" cy="1260301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th-TH" sz="3200" b="1" dirty="0" smtClean="0">
                <a:solidFill>
                  <a:schemeClr val="accent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วิธีการ เครื่องมือ และรูปแบบ</a:t>
            </a:r>
            <a:endParaRPr lang="en-GB" sz="3200" b="1" cap="none" dirty="0">
              <a:solidFill>
                <a:schemeClr val="accent1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28" y="2206625"/>
            <a:ext cx="820102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0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1192547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วิธีที่ใช้ได้</a:t>
            </a:r>
            <a:endParaRPr lang="en-GB" sz="40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2223516"/>
            <a:ext cx="8229600" cy="4334939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การบรรยาย</a:t>
            </a:r>
            <a:r>
              <a:rPr lang="en-GB" sz="3200" dirty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			</a:t>
            </a: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การนำเสนอ</a:t>
            </a: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วีดีโอ และภาพ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งานกลุ่ม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งานเดี่ยว</a:t>
            </a: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ถามตอบ </a:t>
            </a: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บทบาทสมมุติ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เรียนรู้ควบคู่การปฏิบัติ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0743" y="2223516"/>
            <a:ext cx="3785699" cy="294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5263" indent="-195263">
              <a:spcBef>
                <a:spcPct val="20000"/>
              </a:spcBef>
              <a:buClr>
                <a:srgbClr val="474746"/>
              </a:buClr>
              <a:buSzPct val="80000"/>
              <a:buFont typeface="Times" charset="0"/>
              <a:buChar char="•"/>
            </a:pPr>
            <a:r>
              <a:rPr lang="th-TH" sz="3200" dirty="0" smtClean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การพูดคุย</a:t>
            </a:r>
            <a:endParaRPr lang="en-GB" sz="3200" dirty="0">
              <a:solidFill>
                <a:schemeClr val="tx1">
                  <a:lumMod val="50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195263" indent="-195263">
              <a:spcBef>
                <a:spcPct val="20000"/>
              </a:spcBef>
              <a:buClr>
                <a:srgbClr val="474746"/>
              </a:buClr>
              <a:buSzPct val="80000"/>
              <a:buFont typeface="Times" charset="0"/>
              <a:buChar char="•"/>
            </a:pPr>
            <a:r>
              <a:rPr lang="th-TH" sz="3200" dirty="0" smtClean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การแสดง/สาธิต</a:t>
            </a:r>
            <a:endParaRPr lang="en-GB" sz="3200" dirty="0">
              <a:solidFill>
                <a:schemeClr val="tx1">
                  <a:lumMod val="50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195263" indent="-195263">
              <a:spcBef>
                <a:spcPct val="20000"/>
              </a:spcBef>
              <a:buClr>
                <a:srgbClr val="474746"/>
              </a:buClr>
              <a:buSzPct val="80000"/>
              <a:buFont typeface="Times" charset="0"/>
              <a:buChar char="•"/>
            </a:pPr>
            <a:r>
              <a:rPr lang="th-TH" sz="3200" dirty="0" smtClean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กรณีศึกษา</a:t>
            </a:r>
            <a:endParaRPr lang="en-GB" sz="3200" dirty="0">
              <a:solidFill>
                <a:schemeClr val="tx1">
                  <a:lumMod val="50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195263" indent="-195263">
              <a:spcBef>
                <a:spcPct val="20000"/>
              </a:spcBef>
              <a:buClr>
                <a:srgbClr val="474746"/>
              </a:buClr>
              <a:buSzPct val="80000"/>
              <a:buFont typeface="Times" charset="0"/>
              <a:buChar char="•"/>
            </a:pPr>
            <a:r>
              <a:rPr lang="th-TH" sz="3200" dirty="0" smtClean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ระดมสมอง</a:t>
            </a:r>
            <a:endParaRPr lang="en-GB" sz="3200" dirty="0">
              <a:solidFill>
                <a:schemeClr val="tx1">
                  <a:lumMod val="50000"/>
                </a:schemeClr>
              </a:solidFill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 marL="195263" indent="-195263">
              <a:spcBef>
                <a:spcPct val="20000"/>
              </a:spcBef>
              <a:buClr>
                <a:srgbClr val="474746"/>
              </a:buClr>
              <a:buSzPct val="80000"/>
              <a:buFont typeface="Times" charset="0"/>
              <a:buChar char="•"/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ทัศนะศึกษา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500" y="2236579"/>
            <a:ext cx="28575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1" y="1296537"/>
            <a:ext cx="11529097" cy="922644"/>
          </a:xfrm>
        </p:spPr>
        <p:txBody>
          <a:bodyPr>
            <a:noAutofit/>
          </a:bodyPr>
          <a:lstStyle/>
          <a:p>
            <a:r>
              <a:rPr lang="th-TH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เครื่องมือ อุปกรณ์/ตัวช่วยที่คุณสามารถใช้ได้ คืออะไรบ้าง</a:t>
            </a:r>
            <a:r>
              <a:rPr lang="en-GB" sz="3200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?</a:t>
            </a:r>
            <a:endParaRPr lang="en-GB" sz="3200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3" y="2206625"/>
            <a:ext cx="5951398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กระดาน ไวท์บอร์ด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คอมพิวเตอร์ ทีวี เครื่องเล่นดีวีดี/วีซีดี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เครื่องฉาย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โปสเตอร์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แผ่นกระดาษพลิก (ฟลิปชาร์ต)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กระดาษ ปากกา</a:t>
            </a:r>
            <a:endParaRPr lang="en-US" sz="3200" dirty="0" smtClean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กระดาษปิด </a:t>
            </a:r>
            <a:r>
              <a:rPr lang="en-US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Post-It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  <a:p>
            <a:pPr>
              <a:spcBef>
                <a:spcPts val="0"/>
              </a:spcBef>
            </a:pPr>
            <a:r>
              <a:rPr lang="th-TH" sz="3200" dirty="0" smtClean="0">
                <a:latin typeface="TH SarabunPSK" pitchFamily="34" charset="-34"/>
                <a:ea typeface="Tahoma" panose="020B0604030504040204" pitchFamily="34" charset="0"/>
                <a:cs typeface="TH SarabunPSK" pitchFamily="34" charset="-34"/>
              </a:rPr>
              <a:t>แบบจำลอง</a:t>
            </a:r>
            <a:endParaRPr lang="en-GB" sz="3200" dirty="0">
              <a:latin typeface="TH SarabunPSK" pitchFamily="34" charset="-34"/>
              <a:ea typeface="Tahoma" panose="020B0604030504040204" pitchFamily="34" charset="0"/>
              <a:cs typeface="TH SarabunPSK" pitchFamily="34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9</a:t>
            </a:fld>
            <a:endParaRPr lang="zh-TW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021" y="2206625"/>
            <a:ext cx="6074979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DA7481-943E-4E5B-8352-BD86FE0BD4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0B6B9-8D27-4599-A5C9-743F9825D9FD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842E22-B247-4F3C-954A-5CCEB97A49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1196</Words>
  <Application>Microsoft Office PowerPoint</Application>
  <PresentationFormat>Benutzerdefiniert</PresentationFormat>
  <Paragraphs>169</Paragraphs>
  <Slides>23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Office Theme</vt:lpstr>
      <vt:lpstr>สิ่งสำคัญ: โปรดอ่าน คำเตือนทางกฎหมาย </vt:lpstr>
      <vt:lpstr>การฝึกอบรมวิทยากรผู้ฝึกอบรมในส่วนของ กฎหมายควบคุมการค้าไม้ของสหภาพยุโรป  (EU Timber Regulation)</vt:lpstr>
      <vt:lpstr>เนื้อหาของโมดูล (Module)</vt:lpstr>
      <vt:lpstr>ก่อนเริ่มฝึกอบรม- การเตรียมการ</vt:lpstr>
      <vt:lpstr>คำถาม</vt:lpstr>
      <vt:lpstr>ประเด็นสำคัญ</vt:lpstr>
      <vt:lpstr>วิธีการ เครื่องมือ และรูปแบบ</vt:lpstr>
      <vt:lpstr>วิธีที่ใช้ได้</vt:lpstr>
      <vt:lpstr>เครื่องมือ อุปกรณ์/ตัวช่วยที่คุณสามารถใช้ได้ คืออะไรบ้าง?</vt:lpstr>
      <vt:lpstr>คุณจะใช้วิธีการอะไรได้บ้าง?</vt:lpstr>
      <vt:lpstr>PowerPoint-Präsentation</vt:lpstr>
      <vt:lpstr>รูปแบบ/วิธีการเรียนรู้ที่ต่างกัน</vt:lpstr>
      <vt:lpstr>กลุ่มเป้าหมายมีความแตกต่างในบุคลิกในด้านอื่นๆ</vt:lpstr>
      <vt:lpstr>การประยุกต์ ปรับเปลี่ยนให้เหมาะสม</vt:lpstr>
      <vt:lpstr>ระหว่างการฝึกอบรม - การนำเสนอ</vt:lpstr>
      <vt:lpstr>อะไรที่ควรและไม่ควรทำตอนนำเสนอ?</vt:lpstr>
      <vt:lpstr>สิ่งที่ควรทำ</vt:lpstr>
      <vt:lpstr>สิ่งที่ไม่ควรทำ</vt:lpstr>
      <vt:lpstr>ลักษณะการนำเสนอโดยใช้พาวเวอร์พ้อยท์ (PowerPoint)</vt:lpstr>
      <vt:lpstr>หลังจากการฝึกอบรม– การสรุป</vt:lpstr>
      <vt:lpstr>หลังจากการฝึกอบรม</vt:lpstr>
      <vt:lpstr>แบบฝึกหัด</vt:lpstr>
      <vt:lpstr>PowerPoint-Präsentation</vt:lpstr>
    </vt:vector>
  </TitlesOfParts>
  <Company>Doherty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Yu-Fern Lee</dc:creator>
  <cp:lastModifiedBy>GB</cp:lastModifiedBy>
  <cp:revision>86</cp:revision>
  <dcterms:created xsi:type="dcterms:W3CDTF">2013-11-14T15:38:49Z</dcterms:created>
  <dcterms:modified xsi:type="dcterms:W3CDTF">2015-03-05T17:07:42Z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